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261" r:id="rId6"/>
    <p:sldId id="265" r:id="rId7"/>
    <p:sldId id="259" r:id="rId8"/>
    <p:sldId id="264" r:id="rId9"/>
    <p:sldId id="262" r:id="rId10"/>
    <p:sldId id="263"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19238606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C032F8-CBFB-4EEF-BEC1-C8BD79A8BDBA}" type="datetimeFigureOut">
              <a:rPr lang="en-US" smtClean="0"/>
              <a:t>08-Mar-23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168530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97846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3597128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62636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2484830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1010560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525911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337523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263098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032F8-CBFB-4EEF-BEC1-C8BD79A8BDBA}" type="datetimeFigureOut">
              <a:rPr lang="en-US" smtClean="0"/>
              <a:t>08-Mar-23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3084384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C032F8-CBFB-4EEF-BEC1-C8BD79A8BDBA}" type="datetimeFigureOut">
              <a:rPr lang="en-US" smtClean="0"/>
              <a:t>08-Mar-23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3469618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C032F8-CBFB-4EEF-BEC1-C8BD79A8BDBA}" type="datetimeFigureOut">
              <a:rPr lang="en-US" smtClean="0"/>
              <a:t>08-Mar-23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139810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C032F8-CBFB-4EEF-BEC1-C8BD79A8BDBA}" type="datetimeFigureOut">
              <a:rPr lang="en-US" smtClean="0"/>
              <a:t>08-Mar-23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2833621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BC032F8-CBFB-4EEF-BEC1-C8BD79A8BDBA}" type="datetimeFigureOut">
              <a:rPr lang="en-US" smtClean="0"/>
              <a:t>08-Mar-23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3053442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C032F8-CBFB-4EEF-BEC1-C8BD79A8BDBA}" type="datetimeFigureOut">
              <a:rPr lang="en-US" smtClean="0"/>
              <a:t>08-Mar-23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110648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C032F8-CBFB-4EEF-BEC1-C8BD79A8BDBA}" type="datetimeFigureOut">
              <a:rPr lang="en-US" smtClean="0"/>
              <a:t>08-Mar-23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B97BF1-2E91-430E-A6E7-8BA57F4BD376}" type="slidenum">
              <a:rPr lang="en-US" smtClean="0"/>
              <a:t>‹#›</a:t>
            </a:fld>
            <a:endParaRPr lang="en-US"/>
          </a:p>
        </p:txBody>
      </p:sp>
    </p:spTree>
    <p:extLst>
      <p:ext uri="{BB962C8B-B14F-4D97-AF65-F5344CB8AC3E}">
        <p14:creationId xmlns:p14="http://schemas.microsoft.com/office/powerpoint/2010/main" val="68830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C032F8-CBFB-4EEF-BEC1-C8BD79A8BDBA}" type="datetimeFigureOut">
              <a:rPr lang="en-US" smtClean="0"/>
              <a:t>08-Mar-23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B97BF1-2E91-430E-A6E7-8BA57F4BD376}" type="slidenum">
              <a:rPr lang="en-US" smtClean="0"/>
              <a:t>‹#›</a:t>
            </a:fld>
            <a:endParaRPr lang="en-US"/>
          </a:p>
        </p:txBody>
      </p:sp>
    </p:spTree>
    <p:extLst>
      <p:ext uri="{BB962C8B-B14F-4D97-AF65-F5344CB8AC3E}">
        <p14:creationId xmlns:p14="http://schemas.microsoft.com/office/powerpoint/2010/main" val="21350358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868EEE-DD41-9F33-D6B5-92BB7FB7ADD3}"/>
              </a:ext>
            </a:extLst>
          </p:cNvPr>
          <p:cNvSpPr txBox="1"/>
          <p:nvPr/>
        </p:nvSpPr>
        <p:spPr>
          <a:xfrm>
            <a:off x="0" y="-105062"/>
            <a:ext cx="12192000" cy="6401753"/>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Instrumentation Project Presentation</a:t>
            </a:r>
            <a:endParaRPr lang="en-US" sz="4800" dirty="0">
              <a:latin typeface="Times New Roman" panose="02020603050405020304" pitchFamily="18" charset="0"/>
              <a:cs typeface="Times New Roman" panose="02020603050405020304" pitchFamily="18" charset="0"/>
            </a:endParaRPr>
          </a:p>
          <a:p>
            <a:pPr algn="ctr"/>
            <a:endParaRPr lang="en-US" sz="4800" dirty="0"/>
          </a:p>
          <a:p>
            <a:pPr algn="ctr"/>
            <a:r>
              <a:rPr lang="en-US" sz="4400" dirty="0">
                <a:latin typeface="Algerian" panose="04020705040A02060702" pitchFamily="82" charset="0"/>
              </a:rPr>
              <a:t>BROUGHT TO YOU BY – “T A </a:t>
            </a:r>
            <a:r>
              <a:rPr lang="en-US" sz="4400" dirty="0" err="1">
                <a:latin typeface="Algerian" panose="04020705040A02060702" pitchFamily="82" charset="0"/>
              </a:rPr>
              <a:t>A</a:t>
            </a:r>
            <a:r>
              <a:rPr lang="en-US" sz="4400" dirty="0">
                <a:latin typeface="Algerian" panose="04020705040A02060702" pitchFamily="82" charset="0"/>
              </a:rPr>
              <a:t> J”</a:t>
            </a:r>
          </a:p>
          <a:p>
            <a:endParaRPr lang="en-US" sz="4000" dirty="0"/>
          </a:p>
          <a:p>
            <a:r>
              <a:rPr lang="en-US" sz="3200" b="1" u="sng" dirty="0">
                <a:latin typeface="Segoe Script" panose="030B0504020000000003" pitchFamily="66" charset="0"/>
              </a:rPr>
              <a:t>Project Title</a:t>
            </a:r>
            <a:r>
              <a:rPr lang="en-US" sz="3200" dirty="0">
                <a:latin typeface="Segoe Script" panose="030B0504020000000003" pitchFamily="66" charset="0"/>
              </a:rPr>
              <a:t>:- Moisture Detection in Soil</a:t>
            </a:r>
          </a:p>
          <a:p>
            <a:endParaRPr lang="en-US" sz="3200" b="1" u="sng" dirty="0"/>
          </a:p>
          <a:p>
            <a:r>
              <a:rPr lang="en-US" sz="2400" b="1" u="sng" dirty="0">
                <a:latin typeface="Segoe Script" panose="030B0504020000000003" pitchFamily="66" charset="0"/>
              </a:rPr>
              <a:t>Members</a:t>
            </a:r>
            <a:r>
              <a:rPr lang="en-US" sz="2400" dirty="0">
                <a:latin typeface="Segoe Script" panose="030B0504020000000003" pitchFamily="66" charset="0"/>
              </a:rPr>
              <a:t>:- 1) </a:t>
            </a:r>
            <a:r>
              <a:rPr lang="en-US" sz="2400" dirty="0" err="1">
                <a:latin typeface="Segoe Script" panose="030B0504020000000003" pitchFamily="66" charset="0"/>
              </a:rPr>
              <a:t>Tejas</a:t>
            </a:r>
            <a:r>
              <a:rPr lang="en-US" sz="2400" dirty="0">
                <a:latin typeface="Segoe Script" panose="030B0504020000000003" pitchFamily="66" charset="0"/>
              </a:rPr>
              <a:t> </a:t>
            </a:r>
            <a:r>
              <a:rPr lang="en-US" sz="2400" dirty="0" err="1">
                <a:latin typeface="Segoe Script" panose="030B0504020000000003" pitchFamily="66" charset="0"/>
              </a:rPr>
              <a:t>Varade</a:t>
            </a:r>
            <a:r>
              <a:rPr lang="en-US" sz="2400" dirty="0">
                <a:latin typeface="Segoe Script" panose="030B0504020000000003" pitchFamily="66" charset="0"/>
              </a:rPr>
              <a:t> (200003082)</a:t>
            </a:r>
          </a:p>
          <a:p>
            <a:r>
              <a:rPr lang="en-US" sz="2400" dirty="0">
                <a:latin typeface="Segoe Script" panose="030B0504020000000003" pitchFamily="66" charset="0"/>
              </a:rPr>
              <a:t>               2) Ajeet Kumar (200003006)</a:t>
            </a:r>
          </a:p>
          <a:p>
            <a:r>
              <a:rPr lang="en-US" sz="2400" dirty="0">
                <a:latin typeface="Segoe Script" panose="030B0504020000000003" pitchFamily="66" charset="0"/>
              </a:rPr>
              <a:t>               3) Amit </a:t>
            </a:r>
            <a:r>
              <a:rPr lang="en-US" sz="2400" dirty="0" err="1">
                <a:latin typeface="Segoe Script" panose="030B0504020000000003" pitchFamily="66" charset="0"/>
              </a:rPr>
              <a:t>Dhavale</a:t>
            </a:r>
            <a:r>
              <a:rPr lang="en-US" sz="2400" dirty="0">
                <a:latin typeface="Segoe Script" panose="030B0504020000000003" pitchFamily="66" charset="0"/>
              </a:rPr>
              <a:t>(200003011)</a:t>
            </a:r>
          </a:p>
          <a:p>
            <a:r>
              <a:rPr lang="en-US" sz="2400" dirty="0">
                <a:latin typeface="Segoe Script" panose="030B0504020000000003" pitchFamily="66" charset="0"/>
              </a:rPr>
              <a:t>               4) </a:t>
            </a:r>
            <a:r>
              <a:rPr lang="en-US" sz="2400" dirty="0" err="1">
                <a:latin typeface="Segoe Script" panose="030B0504020000000003" pitchFamily="66" charset="0"/>
              </a:rPr>
              <a:t>Jyotirmay</a:t>
            </a:r>
            <a:r>
              <a:rPr lang="en-US" sz="2400" dirty="0">
                <a:latin typeface="Segoe Script" panose="030B0504020000000003" pitchFamily="66" charset="0"/>
              </a:rPr>
              <a:t> Mitra(200003038)</a:t>
            </a:r>
          </a:p>
          <a:p>
            <a:endParaRPr lang="en-US" sz="4000" dirty="0"/>
          </a:p>
          <a:p>
            <a:endParaRPr lang="en-US" sz="2400" dirty="0"/>
          </a:p>
        </p:txBody>
      </p:sp>
      <p:pic>
        <p:nvPicPr>
          <p:cNvPr id="6" name="Picture 5">
            <a:extLst>
              <a:ext uri="{FF2B5EF4-FFF2-40B4-BE49-F238E27FC236}">
                <a16:creationId xmlns:a16="http://schemas.microsoft.com/office/drawing/2014/main" id="{158653A5-C77A-51A0-DBB4-03727B7B2655}"/>
              </a:ext>
            </a:extLst>
          </p:cNvPr>
          <p:cNvPicPr>
            <a:picLocks noChangeAspect="1"/>
          </p:cNvPicPr>
          <p:nvPr/>
        </p:nvPicPr>
        <p:blipFill>
          <a:blip r:embed="rId2"/>
          <a:stretch>
            <a:fillRect/>
          </a:stretch>
        </p:blipFill>
        <p:spPr>
          <a:xfrm>
            <a:off x="7414072" y="3884510"/>
            <a:ext cx="4232834" cy="2382685"/>
          </a:xfrm>
          <a:prstGeom prst="rect">
            <a:avLst/>
          </a:prstGeom>
        </p:spPr>
      </p:pic>
    </p:spTree>
    <p:extLst>
      <p:ext uri="{BB962C8B-B14F-4D97-AF65-F5344CB8AC3E}">
        <p14:creationId xmlns:p14="http://schemas.microsoft.com/office/powerpoint/2010/main" val="74042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F260B-77B9-4D5C-4BBD-81D83DA0BFDA}"/>
              </a:ext>
            </a:extLst>
          </p:cNvPr>
          <p:cNvSpPr>
            <a:spLocks noGrp="1"/>
          </p:cNvSpPr>
          <p:nvPr>
            <p:ph type="title"/>
          </p:nvPr>
        </p:nvSpPr>
        <p:spPr/>
        <p:txBody>
          <a:bodyPr>
            <a:normAutofit/>
          </a:bodyPr>
          <a:lstStyle/>
          <a:p>
            <a:pPr algn="ctr"/>
            <a:r>
              <a:rPr lang="en-US" sz="4400" b="1" u="sng" dirty="0">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3A3AEB23-6600-9F5D-CA2E-4B6A3B6944A3}"/>
              </a:ext>
            </a:extLst>
          </p:cNvPr>
          <p:cNvSpPr>
            <a:spLocks noGrp="1"/>
          </p:cNvSpPr>
          <p:nvPr>
            <p:ph idx="1"/>
          </p:nvPr>
        </p:nvSpPr>
        <p:spPr>
          <a:xfrm>
            <a:off x="778566" y="2335695"/>
            <a:ext cx="10131425" cy="2186609"/>
          </a:xfrm>
        </p:spPr>
        <p:txBody>
          <a:bodyPr>
            <a:normAutofit/>
          </a:bodyPr>
          <a:lstStyle/>
          <a:p>
            <a:pPr>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Proteus 8 Professional – for circuit design and simulation</a:t>
            </a:r>
          </a:p>
          <a:p>
            <a:pPr>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Ourselves</a:t>
            </a:r>
          </a:p>
        </p:txBody>
      </p:sp>
    </p:spTree>
    <p:extLst>
      <p:ext uri="{BB962C8B-B14F-4D97-AF65-F5344CB8AC3E}">
        <p14:creationId xmlns:p14="http://schemas.microsoft.com/office/powerpoint/2010/main" val="193773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B3D1-103E-0659-986C-D66ACDCB4E14}"/>
              </a:ext>
            </a:extLst>
          </p:cNvPr>
          <p:cNvSpPr>
            <a:spLocks noGrp="1"/>
          </p:cNvSpPr>
          <p:nvPr>
            <p:ph type="title"/>
          </p:nvPr>
        </p:nvSpPr>
        <p:spPr>
          <a:xfrm>
            <a:off x="1202636" y="559904"/>
            <a:ext cx="10131425" cy="5738191"/>
          </a:xfrm>
        </p:spPr>
        <p:txBody>
          <a:bodyPr>
            <a:normAutofit/>
          </a:bodyPr>
          <a:lstStyle/>
          <a:p>
            <a:pPr algn="ctr"/>
            <a:r>
              <a:rPr lang="en-US" sz="6000" b="1" u="sng" dirty="0">
                <a:latin typeface="Algerian" panose="04020705040A02060702" pitchFamily="82" charset="0"/>
              </a:rPr>
              <a:t>DHANYAVAAD</a:t>
            </a:r>
            <a:br>
              <a:rPr lang="en-US" sz="6000" b="1" u="sng" dirty="0">
                <a:latin typeface="Algerian" panose="04020705040A02060702" pitchFamily="82" charset="0"/>
              </a:rPr>
            </a:br>
            <a:br>
              <a:rPr lang="en-US" sz="6000" b="1" u="sng" dirty="0">
                <a:latin typeface="Algerian" panose="04020705040A02060702" pitchFamily="82" charset="0"/>
              </a:rPr>
            </a:br>
            <a:r>
              <a:rPr lang="ta-IN" sz="6000" b="1" dirty="0">
                <a:latin typeface="Algerian" panose="04020705040A02060702" pitchFamily="82" charset="0"/>
              </a:rPr>
              <a:t>நன்ற</a:t>
            </a:r>
            <a:endParaRPr lang="en-US" sz="6000" b="1" dirty="0">
              <a:latin typeface="Algerian" panose="04020705040A02060702" pitchFamily="82" charset="0"/>
            </a:endParaRPr>
          </a:p>
        </p:txBody>
      </p:sp>
    </p:spTree>
    <p:extLst>
      <p:ext uri="{BB962C8B-B14F-4D97-AF65-F5344CB8AC3E}">
        <p14:creationId xmlns:p14="http://schemas.microsoft.com/office/powerpoint/2010/main" val="409052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1C0E-E680-5A36-E558-3674F4C438EB}"/>
              </a:ext>
            </a:extLst>
          </p:cNvPr>
          <p:cNvSpPr>
            <a:spLocks noGrp="1"/>
          </p:cNvSpPr>
          <p:nvPr>
            <p:ph type="title"/>
          </p:nvPr>
        </p:nvSpPr>
        <p:spPr/>
        <p:txBody>
          <a:bodyPr>
            <a:normAutofit/>
          </a:bodyPr>
          <a:lstStyle/>
          <a:p>
            <a:pPr algn="ctr"/>
            <a:r>
              <a:rPr lang="en-US" sz="4400" b="1" dirty="0">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id="{0D5FC871-8DBC-E79C-066A-1210CFAB83B6}"/>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Giving required amount of water to the crops in fields is an important part of Agriculture</a:t>
            </a:r>
          </a:p>
          <a:p>
            <a:r>
              <a:rPr lang="en-US" sz="2400" dirty="0">
                <a:latin typeface="Times New Roman" panose="02020603050405020304" pitchFamily="18" charset="0"/>
                <a:cs typeface="Times New Roman" panose="02020603050405020304" pitchFamily="18" charset="0"/>
              </a:rPr>
              <a:t>However due to fluctuating supplies of electricity across fields, and also varying climatic conditions, which affect water levels, it becomes difficult to control the pumps manually.</a:t>
            </a:r>
          </a:p>
          <a:p>
            <a:r>
              <a:rPr lang="en-US" sz="2400" dirty="0">
                <a:latin typeface="Times New Roman" panose="02020603050405020304" pitchFamily="18" charset="0"/>
                <a:cs typeface="Times New Roman" panose="02020603050405020304" pitchFamily="18" charset="0"/>
              </a:rPr>
              <a:t>Hence we present a low cost electronic solution to control the ON and OFF states of the pump depending on the defined level of water in the soil and availability of electrical supply</a:t>
            </a:r>
            <a:r>
              <a:rPr lang="en-US" dirty="0"/>
              <a:t>.</a:t>
            </a:r>
          </a:p>
        </p:txBody>
      </p:sp>
    </p:spTree>
    <p:extLst>
      <p:ext uri="{BB962C8B-B14F-4D97-AF65-F5344CB8AC3E}">
        <p14:creationId xmlns:p14="http://schemas.microsoft.com/office/powerpoint/2010/main" val="2441469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4A444-9960-8FA9-0273-4FE5F74A5D97}"/>
              </a:ext>
            </a:extLst>
          </p:cNvPr>
          <p:cNvSpPr>
            <a:spLocks noGrp="1"/>
          </p:cNvSpPr>
          <p:nvPr>
            <p:ph type="title"/>
          </p:nvPr>
        </p:nvSpPr>
        <p:spPr>
          <a:xfrm>
            <a:off x="838199" y="113334"/>
            <a:ext cx="10515600" cy="1325563"/>
          </a:xfrm>
        </p:spPr>
        <p:txBody>
          <a:bodyPr/>
          <a:lstStyle/>
          <a:p>
            <a:pPr algn="ctr"/>
            <a:r>
              <a:rPr lang="en-US" b="1" dirty="0">
                <a:latin typeface="Algerian" panose="04020705040A02060702" pitchFamily="82" charset="0"/>
              </a:rPr>
              <a:t>Bill of Materials</a:t>
            </a:r>
          </a:p>
        </p:txBody>
      </p:sp>
      <p:graphicFrame>
        <p:nvGraphicFramePr>
          <p:cNvPr id="7" name="Table 7">
            <a:extLst>
              <a:ext uri="{FF2B5EF4-FFF2-40B4-BE49-F238E27FC236}">
                <a16:creationId xmlns:a16="http://schemas.microsoft.com/office/drawing/2014/main" id="{D47E1F39-1500-9FC1-0653-0AD19C36E5EE}"/>
              </a:ext>
            </a:extLst>
          </p:cNvPr>
          <p:cNvGraphicFramePr>
            <a:graphicFrameLocks noGrp="1"/>
          </p:cNvGraphicFramePr>
          <p:nvPr>
            <p:extLst>
              <p:ext uri="{D42A27DB-BD31-4B8C-83A1-F6EECF244321}">
                <p14:modId xmlns:p14="http://schemas.microsoft.com/office/powerpoint/2010/main" val="3733427544"/>
              </p:ext>
            </p:extLst>
          </p:nvPr>
        </p:nvGraphicFramePr>
        <p:xfrm>
          <a:off x="2032000" y="1152939"/>
          <a:ext cx="8128000" cy="5417398"/>
        </p:xfrm>
        <a:graphic>
          <a:graphicData uri="http://schemas.openxmlformats.org/drawingml/2006/table">
            <a:tbl>
              <a:tblPr firstRow="1" bandRow="1">
                <a:tableStyleId>{5C22544A-7EE6-4342-B048-85BDC9FD1C3A}</a:tableStyleId>
              </a:tblPr>
              <a:tblGrid>
                <a:gridCol w="749190">
                  <a:extLst>
                    <a:ext uri="{9D8B030D-6E8A-4147-A177-3AD203B41FA5}">
                      <a16:colId xmlns:a16="http://schemas.microsoft.com/office/drawing/2014/main" val="3715022679"/>
                    </a:ext>
                  </a:extLst>
                </a:gridCol>
                <a:gridCol w="2502010">
                  <a:extLst>
                    <a:ext uri="{9D8B030D-6E8A-4147-A177-3AD203B41FA5}">
                      <a16:colId xmlns:a16="http://schemas.microsoft.com/office/drawing/2014/main" val="1329318557"/>
                    </a:ext>
                  </a:extLst>
                </a:gridCol>
                <a:gridCol w="1625600">
                  <a:extLst>
                    <a:ext uri="{9D8B030D-6E8A-4147-A177-3AD203B41FA5}">
                      <a16:colId xmlns:a16="http://schemas.microsoft.com/office/drawing/2014/main" val="1999308911"/>
                    </a:ext>
                  </a:extLst>
                </a:gridCol>
                <a:gridCol w="1625600">
                  <a:extLst>
                    <a:ext uri="{9D8B030D-6E8A-4147-A177-3AD203B41FA5}">
                      <a16:colId xmlns:a16="http://schemas.microsoft.com/office/drawing/2014/main" val="923614726"/>
                    </a:ext>
                  </a:extLst>
                </a:gridCol>
                <a:gridCol w="1625600">
                  <a:extLst>
                    <a:ext uri="{9D8B030D-6E8A-4147-A177-3AD203B41FA5}">
                      <a16:colId xmlns:a16="http://schemas.microsoft.com/office/drawing/2014/main" val="2390538569"/>
                    </a:ext>
                  </a:extLst>
                </a:gridCol>
              </a:tblGrid>
              <a:tr h="616318">
                <a:tc>
                  <a:txBody>
                    <a:bodyPr/>
                    <a:lstStyle/>
                    <a:p>
                      <a:r>
                        <a:rPr lang="en-US" dirty="0">
                          <a:latin typeface="Times New Roman" panose="02020603050405020304" pitchFamily="18" charset="0"/>
                          <a:cs typeface="Times New Roman" panose="02020603050405020304" pitchFamily="18" charset="0"/>
                        </a:rPr>
                        <a:t>SR NO</a:t>
                      </a:r>
                    </a:p>
                  </a:txBody>
                  <a:tcPr/>
                </a:tc>
                <a:tc>
                  <a:txBody>
                    <a:bodyPr/>
                    <a:lstStyle/>
                    <a:p>
                      <a:r>
                        <a:rPr lang="en-US" dirty="0">
                          <a:latin typeface="Times New Roman" panose="02020603050405020304" pitchFamily="18" charset="0"/>
                          <a:cs typeface="Times New Roman" panose="02020603050405020304" pitchFamily="18" charset="0"/>
                        </a:rPr>
                        <a:t>Component Specification</a:t>
                      </a:r>
                    </a:p>
                  </a:txBody>
                  <a:tcPr/>
                </a:tc>
                <a:tc>
                  <a:txBody>
                    <a:bodyPr/>
                    <a:lstStyle/>
                    <a:p>
                      <a:r>
                        <a:rPr lang="en-US" dirty="0">
                          <a:latin typeface="Times New Roman" panose="02020603050405020304" pitchFamily="18" charset="0"/>
                          <a:cs typeface="Times New Roman" panose="02020603050405020304" pitchFamily="18" charset="0"/>
                        </a:rPr>
                        <a:t>Quantity</a:t>
                      </a:r>
                    </a:p>
                  </a:txBody>
                  <a:tcPr/>
                </a:tc>
                <a:tc>
                  <a:txBody>
                    <a:bodyPr/>
                    <a:lstStyle/>
                    <a:p>
                      <a:r>
                        <a:rPr lang="en-US" dirty="0">
                          <a:latin typeface="Times New Roman" panose="02020603050405020304" pitchFamily="18" charset="0"/>
                          <a:cs typeface="Times New Roman" panose="02020603050405020304" pitchFamily="18" charset="0"/>
                        </a:rPr>
                        <a:t>Unit Price</a:t>
                      </a:r>
                    </a:p>
                  </a:txBody>
                  <a:tcPr/>
                </a:tc>
                <a:tc>
                  <a:txBody>
                    <a:bodyPr/>
                    <a:lstStyle/>
                    <a:p>
                      <a:r>
                        <a:rPr lang="en-US" dirty="0">
                          <a:latin typeface="Times New Roman" panose="02020603050405020304" pitchFamily="18" charset="0"/>
                          <a:cs typeface="Times New Roman" panose="02020603050405020304" pitchFamily="18" charset="0"/>
                        </a:rPr>
                        <a:t>Total Price</a:t>
                      </a:r>
                    </a:p>
                  </a:txBody>
                  <a:tcPr/>
                </a:tc>
                <a:extLst>
                  <a:ext uri="{0D108BD9-81ED-4DB2-BD59-A6C34878D82A}">
                    <a16:rowId xmlns:a16="http://schemas.microsoft.com/office/drawing/2014/main" val="2601445805"/>
                  </a:ext>
                </a:extLst>
              </a:tr>
              <a:tr h="367486">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Capacitor 1000 micro F</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2.4</a:t>
                      </a:r>
                    </a:p>
                  </a:txBody>
                  <a:tcPr/>
                </a:tc>
                <a:tc>
                  <a:txBody>
                    <a:bodyPr/>
                    <a:lstStyle/>
                    <a:p>
                      <a:r>
                        <a:rPr lang="en-US" dirty="0">
                          <a:latin typeface="Times New Roman" panose="02020603050405020304" pitchFamily="18" charset="0"/>
                          <a:cs typeface="Times New Roman" panose="02020603050405020304" pitchFamily="18" charset="0"/>
                        </a:rPr>
                        <a:t>2.4</a:t>
                      </a:r>
                    </a:p>
                  </a:txBody>
                  <a:tcPr/>
                </a:tc>
                <a:extLst>
                  <a:ext uri="{0D108BD9-81ED-4DB2-BD59-A6C34878D82A}">
                    <a16:rowId xmlns:a16="http://schemas.microsoft.com/office/drawing/2014/main" val="2949802926"/>
                  </a:ext>
                </a:extLst>
              </a:tr>
              <a:tr h="367486">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Resistor 1K ohm</a:t>
                      </a:r>
                    </a:p>
                  </a:txBody>
                  <a:tcPr/>
                </a:tc>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0.69</a:t>
                      </a:r>
                    </a:p>
                  </a:txBody>
                  <a:tcPr/>
                </a:tc>
                <a:tc>
                  <a:txBody>
                    <a:bodyPr/>
                    <a:lstStyle/>
                    <a:p>
                      <a:r>
                        <a:rPr lang="en-US" dirty="0">
                          <a:latin typeface="Times New Roman" panose="02020603050405020304" pitchFamily="18" charset="0"/>
                          <a:cs typeface="Times New Roman" panose="02020603050405020304" pitchFamily="18" charset="0"/>
                        </a:rPr>
                        <a:t>1.38</a:t>
                      </a:r>
                    </a:p>
                  </a:txBody>
                  <a:tcPr/>
                </a:tc>
                <a:extLst>
                  <a:ext uri="{0D108BD9-81ED-4DB2-BD59-A6C34878D82A}">
                    <a16:rowId xmlns:a16="http://schemas.microsoft.com/office/drawing/2014/main" val="439941633"/>
                  </a:ext>
                </a:extLst>
              </a:tr>
              <a:tr h="367486">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IC 7404</a:t>
                      </a:r>
                    </a:p>
                  </a:txBody>
                  <a:tcPr/>
                </a:tc>
                <a:tc>
                  <a:txBody>
                    <a:bodyPr/>
                    <a:lstStyle/>
                    <a:p>
                      <a:r>
                        <a:rPr lang="en-US"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20</a:t>
                      </a:r>
                    </a:p>
                  </a:txBody>
                  <a:tcPr/>
                </a:tc>
                <a:tc>
                  <a:txBody>
                    <a:bodyPr/>
                    <a:lstStyle/>
                    <a:p>
                      <a:r>
                        <a:rPr lang="en-US" dirty="0">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934816008"/>
                  </a:ext>
                </a:extLst>
              </a:tr>
              <a:tr h="367486">
                <a:tc>
                  <a:txBody>
                    <a:bodyPr/>
                    <a:lstStyle/>
                    <a:p>
                      <a:r>
                        <a:rPr lang="en-US"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IC 7812</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11</a:t>
                      </a:r>
                    </a:p>
                  </a:txBody>
                  <a:tcPr/>
                </a:tc>
                <a:tc>
                  <a:txBody>
                    <a:bodyPr/>
                    <a:lstStyle/>
                    <a:p>
                      <a:r>
                        <a:rPr lang="en-US" dirty="0">
                          <a:latin typeface="Times New Roman" panose="02020603050405020304" pitchFamily="18" charset="0"/>
                          <a:cs typeface="Times New Roman" panose="02020603050405020304" pitchFamily="18" charset="0"/>
                        </a:rPr>
                        <a:t>11</a:t>
                      </a:r>
                    </a:p>
                  </a:txBody>
                  <a:tcPr/>
                </a:tc>
                <a:extLst>
                  <a:ext uri="{0D108BD9-81ED-4DB2-BD59-A6C34878D82A}">
                    <a16:rowId xmlns:a16="http://schemas.microsoft.com/office/drawing/2014/main" val="3508840421"/>
                  </a:ext>
                </a:extLst>
              </a:tr>
              <a:tr h="367486">
                <a:tc>
                  <a:txBody>
                    <a:bodyPr/>
                    <a:lstStyle/>
                    <a:p>
                      <a:r>
                        <a:rPr lang="en-US"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Diode 1N4007</a:t>
                      </a:r>
                    </a:p>
                  </a:txBody>
                  <a:tcPr/>
                </a:tc>
                <a:tc>
                  <a:txBody>
                    <a:bodyPr/>
                    <a:lstStyle/>
                    <a:p>
                      <a:r>
                        <a:rPr lang="en-US"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0.5</a:t>
                      </a:r>
                    </a:p>
                  </a:txBody>
                  <a:tcPr/>
                </a:tc>
                <a:tc>
                  <a:txBody>
                    <a:bodyPr/>
                    <a:lstStyle/>
                    <a:p>
                      <a:r>
                        <a:rPr lang="en-US" dirty="0">
                          <a:latin typeface="Times New Roman" panose="02020603050405020304" pitchFamily="18" charset="0"/>
                          <a:cs typeface="Times New Roman" panose="02020603050405020304" pitchFamily="18" charset="0"/>
                        </a:rPr>
                        <a:t>2.5</a:t>
                      </a:r>
                    </a:p>
                  </a:txBody>
                  <a:tcPr/>
                </a:tc>
                <a:extLst>
                  <a:ext uri="{0D108BD9-81ED-4DB2-BD59-A6C34878D82A}">
                    <a16:rowId xmlns:a16="http://schemas.microsoft.com/office/drawing/2014/main" val="1109155649"/>
                  </a:ext>
                </a:extLst>
              </a:tr>
              <a:tr h="367486">
                <a:tc>
                  <a:txBody>
                    <a:bodyPr/>
                    <a:lstStyle/>
                    <a:p>
                      <a:r>
                        <a:rPr lang="en-US" dirty="0">
                          <a:latin typeface="Times New Roman" panose="02020603050405020304" pitchFamily="18" charset="0"/>
                          <a:cs typeface="Times New Roman" panose="02020603050405020304" pitchFamily="18" charset="0"/>
                        </a:rPr>
                        <a:t>6</a:t>
                      </a:r>
                    </a:p>
                  </a:txBody>
                  <a:tcPr/>
                </a:tc>
                <a:tc>
                  <a:txBody>
                    <a:bodyPr/>
                    <a:lstStyle/>
                    <a:p>
                      <a:r>
                        <a:rPr lang="en-US" dirty="0">
                          <a:latin typeface="Times New Roman" panose="02020603050405020304" pitchFamily="18" charset="0"/>
                          <a:cs typeface="Times New Roman" panose="02020603050405020304" pitchFamily="18" charset="0"/>
                        </a:rPr>
                        <a:t>Bulb 230 V</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95</a:t>
                      </a:r>
                    </a:p>
                  </a:txBody>
                  <a:tcPr/>
                </a:tc>
                <a:tc>
                  <a:txBody>
                    <a:bodyPr/>
                    <a:lstStyle/>
                    <a:p>
                      <a:r>
                        <a:rPr lang="en-US" dirty="0">
                          <a:latin typeface="Times New Roman" panose="02020603050405020304" pitchFamily="18" charset="0"/>
                          <a:cs typeface="Times New Roman" panose="02020603050405020304" pitchFamily="18" charset="0"/>
                        </a:rPr>
                        <a:t>95</a:t>
                      </a:r>
                    </a:p>
                  </a:txBody>
                  <a:tcPr/>
                </a:tc>
                <a:extLst>
                  <a:ext uri="{0D108BD9-81ED-4DB2-BD59-A6C34878D82A}">
                    <a16:rowId xmlns:a16="http://schemas.microsoft.com/office/drawing/2014/main" val="279132992"/>
                  </a:ext>
                </a:extLst>
              </a:tr>
              <a:tr h="367486">
                <a:tc>
                  <a:txBody>
                    <a:bodyPr/>
                    <a:lstStyle/>
                    <a:p>
                      <a:r>
                        <a:rPr lang="en-US" dirty="0">
                          <a:latin typeface="Times New Roman" panose="02020603050405020304" pitchFamily="18" charset="0"/>
                          <a:cs typeface="Times New Roman" panose="02020603050405020304" pitchFamily="18" charset="0"/>
                        </a:rPr>
                        <a:t>7</a:t>
                      </a:r>
                    </a:p>
                  </a:txBody>
                  <a:tcPr/>
                </a:tc>
                <a:tc>
                  <a:txBody>
                    <a:bodyPr/>
                    <a:lstStyle/>
                    <a:p>
                      <a:r>
                        <a:rPr lang="en-US" dirty="0">
                          <a:latin typeface="Times New Roman" panose="02020603050405020304" pitchFamily="18" charset="0"/>
                          <a:cs typeface="Times New Roman" panose="02020603050405020304" pitchFamily="18" charset="0"/>
                        </a:rPr>
                        <a:t>5 way Rotary Switch</a:t>
                      </a:r>
                    </a:p>
                  </a:txBody>
                  <a:tcPr/>
                </a:tc>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40</a:t>
                      </a:r>
                    </a:p>
                  </a:txBody>
                  <a:tcPr/>
                </a:tc>
                <a:tc>
                  <a:txBody>
                    <a:bodyPr/>
                    <a:lstStyle/>
                    <a:p>
                      <a:r>
                        <a:rPr lang="en-US" dirty="0">
                          <a:latin typeface="Times New Roman" panose="02020603050405020304" pitchFamily="18" charset="0"/>
                          <a:cs typeface="Times New Roman" panose="02020603050405020304" pitchFamily="18" charset="0"/>
                        </a:rPr>
                        <a:t>80</a:t>
                      </a:r>
                    </a:p>
                  </a:txBody>
                  <a:tcPr/>
                </a:tc>
                <a:extLst>
                  <a:ext uri="{0D108BD9-81ED-4DB2-BD59-A6C34878D82A}">
                    <a16:rowId xmlns:a16="http://schemas.microsoft.com/office/drawing/2014/main" val="1886547808"/>
                  </a:ext>
                </a:extLst>
              </a:tr>
              <a:tr h="367486">
                <a:tc>
                  <a:txBody>
                    <a:bodyPr/>
                    <a:lstStyle/>
                    <a:p>
                      <a:r>
                        <a:rPr lang="en-US" dirty="0">
                          <a:latin typeface="Times New Roman" panose="02020603050405020304" pitchFamily="18" charset="0"/>
                          <a:cs typeface="Times New Roman" panose="02020603050405020304" pitchFamily="18" charset="0"/>
                        </a:rPr>
                        <a:t>8</a:t>
                      </a:r>
                    </a:p>
                  </a:txBody>
                  <a:tcPr/>
                </a:tc>
                <a:tc>
                  <a:txBody>
                    <a:bodyPr/>
                    <a:lstStyle/>
                    <a:p>
                      <a:r>
                        <a:rPr lang="en-US" dirty="0">
                          <a:latin typeface="Times New Roman" panose="02020603050405020304" pitchFamily="18" charset="0"/>
                          <a:cs typeface="Times New Roman" panose="02020603050405020304" pitchFamily="18" charset="0"/>
                        </a:rPr>
                        <a:t>Relay 5V</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30</a:t>
                      </a:r>
                    </a:p>
                  </a:txBody>
                  <a:tcPr/>
                </a:tc>
                <a:tc>
                  <a:txBody>
                    <a:bodyPr/>
                    <a:lstStyle/>
                    <a:p>
                      <a:r>
                        <a:rPr lang="en-US"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3088106639"/>
                  </a:ext>
                </a:extLst>
              </a:tr>
              <a:tr h="367486">
                <a:tc>
                  <a:txBody>
                    <a:bodyPr/>
                    <a:lstStyle/>
                    <a:p>
                      <a:r>
                        <a:rPr lang="en-US" dirty="0">
                          <a:latin typeface="Times New Roman" panose="02020603050405020304" pitchFamily="18" charset="0"/>
                          <a:cs typeface="Times New Roman" panose="02020603050405020304" pitchFamily="18" charset="0"/>
                        </a:rPr>
                        <a:t>9</a:t>
                      </a:r>
                    </a:p>
                  </a:txBody>
                  <a:tcPr/>
                </a:tc>
                <a:tc>
                  <a:txBody>
                    <a:bodyPr/>
                    <a:lstStyle/>
                    <a:p>
                      <a:r>
                        <a:rPr lang="en-US" dirty="0">
                          <a:latin typeface="Times New Roman" panose="02020603050405020304" pitchFamily="18" charset="0"/>
                          <a:cs typeface="Times New Roman" panose="02020603050405020304" pitchFamily="18" charset="0"/>
                        </a:rPr>
                        <a:t>Transformer 18V SD</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59</a:t>
                      </a:r>
                    </a:p>
                  </a:txBody>
                  <a:tcPr/>
                </a:tc>
                <a:tc>
                  <a:txBody>
                    <a:bodyPr/>
                    <a:lstStyle/>
                    <a:p>
                      <a:r>
                        <a:rPr lang="en-US" dirty="0">
                          <a:latin typeface="Times New Roman" panose="02020603050405020304" pitchFamily="18" charset="0"/>
                          <a:cs typeface="Times New Roman" panose="02020603050405020304" pitchFamily="18" charset="0"/>
                        </a:rPr>
                        <a:t>59</a:t>
                      </a:r>
                    </a:p>
                  </a:txBody>
                  <a:tcPr/>
                </a:tc>
                <a:extLst>
                  <a:ext uri="{0D108BD9-81ED-4DB2-BD59-A6C34878D82A}">
                    <a16:rowId xmlns:a16="http://schemas.microsoft.com/office/drawing/2014/main" val="3342515157"/>
                  </a:ext>
                </a:extLst>
              </a:tr>
              <a:tr h="367486">
                <a:tc>
                  <a:txBody>
                    <a:bodyPr/>
                    <a:lstStyle/>
                    <a:p>
                      <a:r>
                        <a:rPr lang="en-US" dirty="0">
                          <a:latin typeface="Times New Roman" panose="02020603050405020304" pitchFamily="18" charset="0"/>
                          <a:cs typeface="Times New Roman" panose="02020603050405020304" pitchFamily="18" charset="0"/>
                        </a:rPr>
                        <a:t>10</a:t>
                      </a:r>
                    </a:p>
                  </a:txBody>
                  <a:tcPr/>
                </a:tc>
                <a:tc>
                  <a:txBody>
                    <a:bodyPr/>
                    <a:lstStyle/>
                    <a:p>
                      <a:r>
                        <a:rPr lang="en-US" dirty="0">
                          <a:latin typeface="Times New Roman" panose="02020603050405020304" pitchFamily="18" charset="0"/>
                          <a:cs typeface="Times New Roman" panose="02020603050405020304" pitchFamily="18" charset="0"/>
                        </a:rPr>
                        <a:t>Breadboard</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200</a:t>
                      </a:r>
                    </a:p>
                  </a:txBody>
                  <a:tcPr/>
                </a:tc>
                <a:tc>
                  <a:txBody>
                    <a:bodyPr/>
                    <a:lstStyle/>
                    <a:p>
                      <a:r>
                        <a:rPr lang="en-US" dirty="0">
                          <a:latin typeface="Times New Roman" panose="02020603050405020304" pitchFamily="18" charset="0"/>
                          <a:cs typeface="Times New Roman" panose="02020603050405020304" pitchFamily="18" charset="0"/>
                        </a:rPr>
                        <a:t>200</a:t>
                      </a:r>
                    </a:p>
                  </a:txBody>
                  <a:tcPr/>
                </a:tc>
                <a:extLst>
                  <a:ext uri="{0D108BD9-81ED-4DB2-BD59-A6C34878D82A}">
                    <a16:rowId xmlns:a16="http://schemas.microsoft.com/office/drawing/2014/main" val="3092816804"/>
                  </a:ext>
                </a:extLst>
              </a:tr>
              <a:tr h="367486">
                <a:tc>
                  <a:txBody>
                    <a:bodyPr/>
                    <a:lstStyle/>
                    <a:p>
                      <a:r>
                        <a:rPr lang="en-US" dirty="0">
                          <a:latin typeface="Times New Roman" panose="02020603050405020304" pitchFamily="18" charset="0"/>
                          <a:cs typeface="Times New Roman" panose="02020603050405020304" pitchFamily="18" charset="0"/>
                        </a:rPr>
                        <a:t>11</a:t>
                      </a:r>
                    </a:p>
                  </a:txBody>
                  <a:tcPr/>
                </a:tc>
                <a:tc>
                  <a:txBody>
                    <a:bodyPr/>
                    <a:lstStyle/>
                    <a:p>
                      <a:r>
                        <a:rPr lang="en-US" dirty="0">
                          <a:latin typeface="Times New Roman" panose="02020603050405020304" pitchFamily="18" charset="0"/>
                          <a:cs typeface="Times New Roman" panose="02020603050405020304" pitchFamily="18" charset="0"/>
                        </a:rPr>
                        <a:t>Jumper Wires</a:t>
                      </a:r>
                    </a:p>
                  </a:txBody>
                  <a:tcPr/>
                </a:tc>
                <a:tc>
                  <a:txBody>
                    <a:bodyPr/>
                    <a:lstStyle/>
                    <a:p>
                      <a:r>
                        <a:rPr lang="en-US" dirty="0">
                          <a:latin typeface="Times New Roman" panose="02020603050405020304" pitchFamily="18" charset="0"/>
                          <a:cs typeface="Times New Roman" panose="02020603050405020304" pitchFamily="18" charset="0"/>
                        </a:rPr>
                        <a:t>25</a:t>
                      </a:r>
                    </a:p>
                  </a:txBody>
                  <a:tcPr/>
                </a:tc>
                <a:tc>
                  <a:txBody>
                    <a:bodyPr/>
                    <a:lstStyle/>
                    <a:p>
                      <a:r>
                        <a:rPr lang="en-US" dirty="0">
                          <a:latin typeface="Times New Roman" panose="02020603050405020304" pitchFamily="18" charset="0"/>
                          <a:cs typeface="Times New Roman" panose="02020603050405020304" pitchFamily="18" charset="0"/>
                        </a:rPr>
                        <a:t>50 per pack</a:t>
                      </a:r>
                    </a:p>
                  </a:txBody>
                  <a:tcPr/>
                </a:tc>
                <a:tc>
                  <a:txBody>
                    <a:bodyPr/>
                    <a:lstStyle/>
                    <a:p>
                      <a:r>
                        <a:rPr lang="en-US" dirty="0">
                          <a:latin typeface="Times New Roman" panose="02020603050405020304" pitchFamily="18" charset="0"/>
                          <a:cs typeface="Times New Roman" panose="02020603050405020304" pitchFamily="18" charset="0"/>
                        </a:rPr>
                        <a:t>50</a:t>
                      </a:r>
                    </a:p>
                  </a:txBody>
                  <a:tcPr/>
                </a:tc>
                <a:extLst>
                  <a:ext uri="{0D108BD9-81ED-4DB2-BD59-A6C34878D82A}">
                    <a16:rowId xmlns:a16="http://schemas.microsoft.com/office/drawing/2014/main" val="1600116560"/>
                  </a:ext>
                </a:extLst>
              </a:tr>
              <a:tr h="367486">
                <a:tc>
                  <a:txBody>
                    <a:bodyPr/>
                    <a:lstStyle/>
                    <a:p>
                      <a:r>
                        <a:rPr lang="en-US" dirty="0">
                          <a:latin typeface="Times New Roman" panose="02020603050405020304" pitchFamily="18" charset="0"/>
                          <a:cs typeface="Times New Roman" panose="02020603050405020304" pitchFamily="18" charset="0"/>
                        </a:rPr>
                        <a:t>12</a:t>
                      </a:r>
                    </a:p>
                  </a:txBody>
                  <a:tcPr/>
                </a:tc>
                <a:tc>
                  <a:txBody>
                    <a:bodyPr/>
                    <a:lstStyle/>
                    <a:p>
                      <a:r>
                        <a:rPr lang="en-US" dirty="0">
                          <a:latin typeface="Times New Roman" panose="02020603050405020304" pitchFamily="18" charset="0"/>
                          <a:cs typeface="Times New Roman" panose="02020603050405020304" pitchFamily="18" charset="0"/>
                        </a:rPr>
                        <a:t>Plywood 2 * 1 ft2</a:t>
                      </a:r>
                    </a:p>
                  </a:txBody>
                  <a:tcPr/>
                </a:tc>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80</a:t>
                      </a:r>
                    </a:p>
                  </a:txBody>
                  <a:tcPr/>
                </a:tc>
                <a:tc>
                  <a:txBody>
                    <a:bodyPr/>
                    <a:lstStyle/>
                    <a:p>
                      <a:r>
                        <a:rPr lang="en-US" dirty="0">
                          <a:latin typeface="Times New Roman" panose="02020603050405020304" pitchFamily="18" charset="0"/>
                          <a:cs typeface="Times New Roman" panose="02020603050405020304" pitchFamily="18" charset="0"/>
                        </a:rPr>
                        <a:t>80</a:t>
                      </a:r>
                    </a:p>
                  </a:txBody>
                  <a:tcPr/>
                </a:tc>
                <a:extLst>
                  <a:ext uri="{0D108BD9-81ED-4DB2-BD59-A6C34878D82A}">
                    <a16:rowId xmlns:a16="http://schemas.microsoft.com/office/drawing/2014/main" val="41406888"/>
                  </a:ext>
                </a:extLst>
              </a:tr>
              <a:tr h="367486">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Total</a:t>
                      </a:r>
                    </a:p>
                  </a:txBody>
                  <a:tcPr/>
                </a:tc>
                <a:tc>
                  <a:txBody>
                    <a:bodyPr/>
                    <a:lstStyle/>
                    <a:p>
                      <a:r>
                        <a:rPr lang="en-US" dirty="0">
                          <a:latin typeface="Times New Roman" panose="02020603050405020304" pitchFamily="18" charset="0"/>
                          <a:cs typeface="Times New Roman" panose="02020603050405020304" pitchFamily="18" charset="0"/>
                        </a:rPr>
                        <a:t>711.28</a:t>
                      </a:r>
                    </a:p>
                  </a:txBody>
                  <a:tcPr/>
                </a:tc>
                <a:extLst>
                  <a:ext uri="{0D108BD9-81ED-4DB2-BD59-A6C34878D82A}">
                    <a16:rowId xmlns:a16="http://schemas.microsoft.com/office/drawing/2014/main" val="2744887982"/>
                  </a:ext>
                </a:extLst>
              </a:tr>
            </a:tbl>
          </a:graphicData>
        </a:graphic>
      </p:graphicFrame>
    </p:spTree>
    <p:extLst>
      <p:ext uri="{BB962C8B-B14F-4D97-AF65-F5344CB8AC3E}">
        <p14:creationId xmlns:p14="http://schemas.microsoft.com/office/powerpoint/2010/main" val="72122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BCCE-39EC-961F-7C21-74E3232026C4}"/>
              </a:ext>
            </a:extLst>
          </p:cNvPr>
          <p:cNvSpPr>
            <a:spLocks noGrp="1"/>
          </p:cNvSpPr>
          <p:nvPr>
            <p:ph type="title"/>
          </p:nvPr>
        </p:nvSpPr>
        <p:spPr/>
        <p:txBody>
          <a:bodyPr>
            <a:normAutofit/>
          </a:bodyPr>
          <a:lstStyle/>
          <a:p>
            <a:pPr algn="ctr"/>
            <a:r>
              <a:rPr lang="en-US" sz="4400" dirty="0">
                <a:latin typeface="Algerian" panose="04020705040A02060702" pitchFamily="82" charset="0"/>
              </a:rPr>
              <a:t>Working Principle</a:t>
            </a:r>
          </a:p>
        </p:txBody>
      </p:sp>
      <p:sp>
        <p:nvSpPr>
          <p:cNvPr id="3" name="Content Placeholder 2">
            <a:extLst>
              <a:ext uri="{FF2B5EF4-FFF2-40B4-BE49-F238E27FC236}">
                <a16:creationId xmlns:a16="http://schemas.microsoft.com/office/drawing/2014/main" id="{92A3674D-7E3B-6B51-31B7-28090D63D6F1}"/>
              </a:ext>
            </a:extLst>
          </p:cNvPr>
          <p:cNvSpPr>
            <a:spLocks noGrp="1"/>
          </p:cNvSpPr>
          <p:nvPr>
            <p:ph idx="1"/>
          </p:nvPr>
        </p:nvSpPr>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Electrical conducting property of wet soil</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Whereas dry soil acts as an insulator</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when two probes, one at ground level and other at desired level deep in ground, get short due to electrical conductivity of wet soil, it shows that required level is reached and the supply to the pump is cutoff…</a:t>
            </a:r>
          </a:p>
        </p:txBody>
      </p:sp>
    </p:spTree>
    <p:extLst>
      <p:ext uri="{BB962C8B-B14F-4D97-AF65-F5344CB8AC3E}">
        <p14:creationId xmlns:p14="http://schemas.microsoft.com/office/powerpoint/2010/main" val="50632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Selfish Are Plants? Let's Do Some Root Analysis - The New York Times">
            <a:extLst>
              <a:ext uri="{FF2B5EF4-FFF2-40B4-BE49-F238E27FC236}">
                <a16:creationId xmlns:a16="http://schemas.microsoft.com/office/drawing/2014/main" id="{437BAE94-7461-E1AD-2A1D-BC15D1E08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53" y="720587"/>
            <a:ext cx="5303847" cy="29800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toon illustrating the problems of reliance on indirect measures of... |  Download Scientific Diagram">
            <a:extLst>
              <a:ext uri="{FF2B5EF4-FFF2-40B4-BE49-F238E27FC236}">
                <a16:creationId xmlns:a16="http://schemas.microsoft.com/office/drawing/2014/main" id="{62F67AB0-2ECE-8E93-1453-A98DD0611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984" y="720587"/>
            <a:ext cx="4013545" cy="2980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17,650 Root Crops Images, Stock Photos &amp; Vectors | Shutterstock">
            <a:extLst>
              <a:ext uri="{FF2B5EF4-FFF2-40B4-BE49-F238E27FC236}">
                <a16:creationId xmlns:a16="http://schemas.microsoft.com/office/drawing/2014/main" id="{F9CEA41F-AB68-C83F-41C6-2A8BE42B1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426" y="3943558"/>
            <a:ext cx="6599583" cy="2550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758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F5F6-D719-29F5-3D41-8FC765C2F38D}"/>
              </a:ext>
            </a:extLst>
          </p:cNvPr>
          <p:cNvSpPr>
            <a:spLocks noGrp="1"/>
          </p:cNvSpPr>
          <p:nvPr>
            <p:ph type="title"/>
          </p:nvPr>
        </p:nvSpPr>
        <p:spPr/>
        <p:txBody>
          <a:bodyPr/>
          <a:lstStyle/>
          <a:p>
            <a:pPr algn="ctr"/>
            <a:r>
              <a:rPr lang="en-US" dirty="0">
                <a:latin typeface="Algerian" panose="04020705040A02060702" pitchFamily="82" charset="0"/>
              </a:rPr>
              <a:t>BLOCK DIAGRAM</a:t>
            </a:r>
          </a:p>
        </p:txBody>
      </p:sp>
      <p:sp>
        <p:nvSpPr>
          <p:cNvPr id="3" name="Rectangle 2">
            <a:extLst>
              <a:ext uri="{FF2B5EF4-FFF2-40B4-BE49-F238E27FC236}">
                <a16:creationId xmlns:a16="http://schemas.microsoft.com/office/drawing/2014/main" id="{4305E029-0334-601A-9E0E-B7AD4AF15A64}"/>
              </a:ext>
            </a:extLst>
          </p:cNvPr>
          <p:cNvSpPr/>
          <p:nvPr/>
        </p:nvSpPr>
        <p:spPr>
          <a:xfrm>
            <a:off x="927652" y="233238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PROBE</a:t>
            </a:r>
          </a:p>
        </p:txBody>
      </p:sp>
      <p:sp>
        <p:nvSpPr>
          <p:cNvPr id="4" name="Rectangle 3">
            <a:extLst>
              <a:ext uri="{FF2B5EF4-FFF2-40B4-BE49-F238E27FC236}">
                <a16:creationId xmlns:a16="http://schemas.microsoft.com/office/drawing/2014/main" id="{188BA05F-FF8D-5AD2-FFFE-3877324ED6C6}"/>
              </a:ext>
            </a:extLst>
          </p:cNvPr>
          <p:cNvSpPr/>
          <p:nvPr/>
        </p:nvSpPr>
        <p:spPr>
          <a:xfrm>
            <a:off x="2849218" y="233238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GATE</a:t>
            </a:r>
          </a:p>
        </p:txBody>
      </p:sp>
      <p:sp>
        <p:nvSpPr>
          <p:cNvPr id="5" name="Rectangle 4">
            <a:extLst>
              <a:ext uri="{FF2B5EF4-FFF2-40B4-BE49-F238E27FC236}">
                <a16:creationId xmlns:a16="http://schemas.microsoft.com/office/drawing/2014/main" id="{10761E9D-353C-768F-9E22-1BD5A4BBA3FF}"/>
              </a:ext>
            </a:extLst>
          </p:cNvPr>
          <p:cNvSpPr/>
          <p:nvPr/>
        </p:nvSpPr>
        <p:spPr>
          <a:xfrm>
            <a:off x="2849218" y="3987432"/>
            <a:ext cx="100716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ROTARY SWITCH 1</a:t>
            </a:r>
          </a:p>
        </p:txBody>
      </p:sp>
      <p:sp>
        <p:nvSpPr>
          <p:cNvPr id="6" name="Rectangle 5">
            <a:extLst>
              <a:ext uri="{FF2B5EF4-FFF2-40B4-BE49-F238E27FC236}">
                <a16:creationId xmlns:a16="http://schemas.microsoft.com/office/drawing/2014/main" id="{A4D460DD-3632-5048-BBDA-867E5F589B97}"/>
              </a:ext>
            </a:extLst>
          </p:cNvPr>
          <p:cNvSpPr/>
          <p:nvPr/>
        </p:nvSpPr>
        <p:spPr>
          <a:xfrm>
            <a:off x="4943061" y="2332383"/>
            <a:ext cx="104692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ROTARY SWITCH 2</a:t>
            </a:r>
          </a:p>
        </p:txBody>
      </p:sp>
      <p:sp>
        <p:nvSpPr>
          <p:cNvPr id="7" name="Rectangle 6">
            <a:extLst>
              <a:ext uri="{FF2B5EF4-FFF2-40B4-BE49-F238E27FC236}">
                <a16:creationId xmlns:a16="http://schemas.microsoft.com/office/drawing/2014/main" id="{1AC9B95E-E7F9-8D2F-0F33-6DAEFB396EF1}"/>
              </a:ext>
            </a:extLst>
          </p:cNvPr>
          <p:cNvSpPr/>
          <p:nvPr/>
        </p:nvSpPr>
        <p:spPr>
          <a:xfrm>
            <a:off x="7169426" y="233238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a:t>
            </a:r>
          </a:p>
        </p:txBody>
      </p:sp>
      <p:sp>
        <p:nvSpPr>
          <p:cNvPr id="8" name="Rectangle 7">
            <a:extLst>
              <a:ext uri="{FF2B5EF4-FFF2-40B4-BE49-F238E27FC236}">
                <a16:creationId xmlns:a16="http://schemas.microsoft.com/office/drawing/2014/main" id="{C6B90A84-24EC-EDC8-F753-30F302DC3964}"/>
              </a:ext>
            </a:extLst>
          </p:cNvPr>
          <p:cNvSpPr/>
          <p:nvPr/>
        </p:nvSpPr>
        <p:spPr>
          <a:xfrm>
            <a:off x="9263269" y="233238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BULB</a:t>
            </a:r>
          </a:p>
        </p:txBody>
      </p:sp>
      <p:sp>
        <p:nvSpPr>
          <p:cNvPr id="9" name="Rectangle 8">
            <a:extLst>
              <a:ext uri="{FF2B5EF4-FFF2-40B4-BE49-F238E27FC236}">
                <a16:creationId xmlns:a16="http://schemas.microsoft.com/office/drawing/2014/main" id="{4E9387CA-3E54-EE54-521D-DDCFAC02EE53}"/>
              </a:ext>
            </a:extLst>
          </p:cNvPr>
          <p:cNvSpPr/>
          <p:nvPr/>
        </p:nvSpPr>
        <p:spPr>
          <a:xfrm>
            <a:off x="927652" y="562554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 MAINS SUPPLY</a:t>
            </a:r>
          </a:p>
        </p:txBody>
      </p:sp>
      <p:sp>
        <p:nvSpPr>
          <p:cNvPr id="10" name="Rectangle 9">
            <a:extLst>
              <a:ext uri="{FF2B5EF4-FFF2-40B4-BE49-F238E27FC236}">
                <a16:creationId xmlns:a16="http://schemas.microsoft.com/office/drawing/2014/main" id="{69296502-C93C-7C56-586C-62223B25BAE1}"/>
              </a:ext>
            </a:extLst>
          </p:cNvPr>
          <p:cNvSpPr/>
          <p:nvPr/>
        </p:nvSpPr>
        <p:spPr>
          <a:xfrm>
            <a:off x="927652" y="3987432"/>
            <a:ext cx="111318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RECTIFIER</a:t>
            </a:r>
          </a:p>
        </p:txBody>
      </p:sp>
      <p:cxnSp>
        <p:nvCxnSpPr>
          <p:cNvPr id="14" name="Straight Arrow Connector 13">
            <a:extLst>
              <a:ext uri="{FF2B5EF4-FFF2-40B4-BE49-F238E27FC236}">
                <a16:creationId xmlns:a16="http://schemas.microsoft.com/office/drawing/2014/main" id="{6F3635F6-9B42-94AE-BCC1-95FE7B356EFF}"/>
              </a:ext>
            </a:extLst>
          </p:cNvPr>
          <p:cNvCxnSpPr>
            <a:cxnSpLocks/>
            <a:stCxn id="3" idx="3"/>
            <a:endCxn id="4" idx="1"/>
          </p:cNvCxnSpPr>
          <p:nvPr/>
        </p:nvCxnSpPr>
        <p:spPr>
          <a:xfrm>
            <a:off x="1842052" y="2789583"/>
            <a:ext cx="100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6A3D0A-B7B0-44F2-D6E6-7BE7455397D0}"/>
              </a:ext>
            </a:extLst>
          </p:cNvPr>
          <p:cNvCxnSpPr>
            <a:cxnSpLocks/>
            <a:stCxn id="4" idx="3"/>
            <a:endCxn id="6" idx="1"/>
          </p:cNvCxnSpPr>
          <p:nvPr/>
        </p:nvCxnSpPr>
        <p:spPr>
          <a:xfrm>
            <a:off x="3763618" y="2789583"/>
            <a:ext cx="1179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F44093-242F-46F1-E3C3-97CBC9F00197}"/>
              </a:ext>
            </a:extLst>
          </p:cNvPr>
          <p:cNvCxnSpPr>
            <a:cxnSpLocks/>
            <a:stCxn id="6" idx="3"/>
            <a:endCxn id="7" idx="1"/>
          </p:cNvCxnSpPr>
          <p:nvPr/>
        </p:nvCxnSpPr>
        <p:spPr>
          <a:xfrm>
            <a:off x="5989983" y="2789583"/>
            <a:ext cx="1179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1D015C-EBB3-F7D0-9D46-8B5E19F7471A}"/>
              </a:ext>
            </a:extLst>
          </p:cNvPr>
          <p:cNvCxnSpPr>
            <a:cxnSpLocks/>
            <a:endCxn id="8" idx="1"/>
          </p:cNvCxnSpPr>
          <p:nvPr/>
        </p:nvCxnSpPr>
        <p:spPr>
          <a:xfrm>
            <a:off x="8083826" y="2789583"/>
            <a:ext cx="1179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098281A-2D6B-088F-056F-03F0C1BF262D}"/>
              </a:ext>
            </a:extLst>
          </p:cNvPr>
          <p:cNvCxnSpPr>
            <a:cxnSpLocks/>
            <a:stCxn id="10" idx="3"/>
          </p:cNvCxnSpPr>
          <p:nvPr/>
        </p:nvCxnSpPr>
        <p:spPr>
          <a:xfrm>
            <a:off x="2040835" y="4444632"/>
            <a:ext cx="80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E04C29-4D0D-F173-1284-0FFA9C6975C6}"/>
              </a:ext>
            </a:extLst>
          </p:cNvPr>
          <p:cNvCxnSpPr>
            <a:cxnSpLocks/>
            <a:stCxn id="9" idx="0"/>
          </p:cNvCxnSpPr>
          <p:nvPr/>
        </p:nvCxnSpPr>
        <p:spPr>
          <a:xfrm flipV="1">
            <a:off x="1384852" y="4901831"/>
            <a:ext cx="0" cy="723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6919AF-F225-138E-A1C9-85E2D7E24149}"/>
              </a:ext>
            </a:extLst>
          </p:cNvPr>
          <p:cNvCxnSpPr>
            <a:cxnSpLocks/>
            <a:stCxn id="5" idx="0"/>
          </p:cNvCxnSpPr>
          <p:nvPr/>
        </p:nvCxnSpPr>
        <p:spPr>
          <a:xfrm flipV="1">
            <a:off x="3352801" y="3246783"/>
            <a:ext cx="0" cy="740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75E0F04-3665-68A0-7EFB-9B225708278B}"/>
              </a:ext>
            </a:extLst>
          </p:cNvPr>
          <p:cNvCxnSpPr>
            <a:cxnSpLocks/>
          </p:cNvCxnSpPr>
          <p:nvPr/>
        </p:nvCxnSpPr>
        <p:spPr>
          <a:xfrm>
            <a:off x="1842052" y="6082748"/>
            <a:ext cx="5784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C3E1B71-4DD6-613B-5AFE-2C399F4E9F9B}"/>
              </a:ext>
            </a:extLst>
          </p:cNvPr>
          <p:cNvCxnSpPr>
            <a:cxnSpLocks/>
            <a:endCxn id="7" idx="2"/>
          </p:cNvCxnSpPr>
          <p:nvPr/>
        </p:nvCxnSpPr>
        <p:spPr>
          <a:xfrm flipV="1">
            <a:off x="7626626" y="3246783"/>
            <a:ext cx="0" cy="2835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1A545B0-36A6-6FF0-D118-539BC84D4D77}"/>
              </a:ext>
            </a:extLst>
          </p:cNvPr>
          <p:cNvSpPr txBox="1"/>
          <p:nvPr/>
        </p:nvSpPr>
        <p:spPr>
          <a:xfrm>
            <a:off x="685801" y="1736035"/>
            <a:ext cx="1461051" cy="369332"/>
          </a:xfrm>
          <a:prstGeom prst="rect">
            <a:avLst/>
          </a:prstGeom>
          <a:noFill/>
        </p:spPr>
        <p:txBody>
          <a:bodyPr wrap="square" rtlCol="0">
            <a:spAutoFit/>
          </a:bodyPr>
          <a:lstStyle/>
          <a:p>
            <a:pPr algn="ctr"/>
            <a:r>
              <a:rPr lang="en-US" dirty="0"/>
              <a:t>MOISTURE</a:t>
            </a:r>
          </a:p>
        </p:txBody>
      </p:sp>
      <p:cxnSp>
        <p:nvCxnSpPr>
          <p:cNvPr id="44" name="Straight Arrow Connector 43">
            <a:extLst>
              <a:ext uri="{FF2B5EF4-FFF2-40B4-BE49-F238E27FC236}">
                <a16:creationId xmlns:a16="http://schemas.microsoft.com/office/drawing/2014/main" id="{34C3EB29-6269-2381-5541-09951B7D0054}"/>
              </a:ext>
            </a:extLst>
          </p:cNvPr>
          <p:cNvCxnSpPr>
            <a:cxnSpLocks/>
            <a:stCxn id="42" idx="2"/>
          </p:cNvCxnSpPr>
          <p:nvPr/>
        </p:nvCxnSpPr>
        <p:spPr>
          <a:xfrm>
            <a:off x="1416327" y="2105367"/>
            <a:ext cx="0" cy="22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DC3B853-019E-18B5-AA0A-0BEDEE6364F0}"/>
              </a:ext>
            </a:extLst>
          </p:cNvPr>
          <p:cNvSpPr txBox="1"/>
          <p:nvPr/>
        </p:nvSpPr>
        <p:spPr>
          <a:xfrm>
            <a:off x="927652" y="3246783"/>
            <a:ext cx="914400" cy="369332"/>
          </a:xfrm>
          <a:prstGeom prst="rect">
            <a:avLst/>
          </a:prstGeom>
          <a:noFill/>
        </p:spPr>
        <p:txBody>
          <a:bodyPr wrap="square" rtlCol="0">
            <a:spAutoFit/>
          </a:bodyPr>
          <a:lstStyle/>
          <a:p>
            <a:pPr algn="ctr"/>
            <a:r>
              <a:rPr lang="en-US" dirty="0"/>
              <a:t>1</a:t>
            </a:r>
          </a:p>
        </p:txBody>
      </p:sp>
      <p:sp>
        <p:nvSpPr>
          <p:cNvPr id="52" name="TextBox 51">
            <a:extLst>
              <a:ext uri="{FF2B5EF4-FFF2-40B4-BE49-F238E27FC236}">
                <a16:creationId xmlns:a16="http://schemas.microsoft.com/office/drawing/2014/main" id="{80DABDCE-8886-AC04-DCC5-073CBD46A34E}"/>
              </a:ext>
            </a:extLst>
          </p:cNvPr>
          <p:cNvSpPr txBox="1"/>
          <p:nvPr/>
        </p:nvSpPr>
        <p:spPr>
          <a:xfrm>
            <a:off x="2849218" y="3246783"/>
            <a:ext cx="914395" cy="369332"/>
          </a:xfrm>
          <a:prstGeom prst="rect">
            <a:avLst/>
          </a:prstGeom>
          <a:noFill/>
        </p:spPr>
        <p:txBody>
          <a:bodyPr wrap="square" rtlCol="0">
            <a:spAutoFit/>
          </a:bodyPr>
          <a:lstStyle/>
          <a:p>
            <a:r>
              <a:rPr lang="en-US" dirty="0"/>
              <a:t>3</a:t>
            </a:r>
          </a:p>
        </p:txBody>
      </p:sp>
      <p:sp>
        <p:nvSpPr>
          <p:cNvPr id="53" name="TextBox 52">
            <a:extLst>
              <a:ext uri="{FF2B5EF4-FFF2-40B4-BE49-F238E27FC236}">
                <a16:creationId xmlns:a16="http://schemas.microsoft.com/office/drawing/2014/main" id="{B9CB7633-069F-4B59-6CEE-C4DC545639AC}"/>
              </a:ext>
            </a:extLst>
          </p:cNvPr>
          <p:cNvSpPr txBox="1"/>
          <p:nvPr/>
        </p:nvSpPr>
        <p:spPr>
          <a:xfrm>
            <a:off x="4943061" y="3246783"/>
            <a:ext cx="1046922" cy="369332"/>
          </a:xfrm>
          <a:prstGeom prst="rect">
            <a:avLst/>
          </a:prstGeom>
          <a:noFill/>
        </p:spPr>
        <p:txBody>
          <a:bodyPr wrap="square" rtlCol="0">
            <a:spAutoFit/>
          </a:bodyPr>
          <a:lstStyle/>
          <a:p>
            <a:r>
              <a:rPr lang="en-US" dirty="0"/>
              <a:t>3, 4</a:t>
            </a:r>
          </a:p>
        </p:txBody>
      </p:sp>
      <p:sp>
        <p:nvSpPr>
          <p:cNvPr id="54" name="TextBox 53">
            <a:extLst>
              <a:ext uri="{FF2B5EF4-FFF2-40B4-BE49-F238E27FC236}">
                <a16:creationId xmlns:a16="http://schemas.microsoft.com/office/drawing/2014/main" id="{D9C39D39-C506-F608-DEB3-5031224490CC}"/>
              </a:ext>
            </a:extLst>
          </p:cNvPr>
          <p:cNvSpPr txBox="1"/>
          <p:nvPr/>
        </p:nvSpPr>
        <p:spPr>
          <a:xfrm>
            <a:off x="7169426" y="3246783"/>
            <a:ext cx="914400" cy="369332"/>
          </a:xfrm>
          <a:prstGeom prst="rect">
            <a:avLst/>
          </a:prstGeom>
          <a:noFill/>
        </p:spPr>
        <p:txBody>
          <a:bodyPr wrap="square" rtlCol="0">
            <a:spAutoFit/>
          </a:bodyPr>
          <a:lstStyle/>
          <a:p>
            <a:r>
              <a:rPr lang="en-US" dirty="0"/>
              <a:t>2, 3</a:t>
            </a:r>
          </a:p>
        </p:txBody>
      </p:sp>
      <p:sp>
        <p:nvSpPr>
          <p:cNvPr id="55" name="TextBox 54">
            <a:extLst>
              <a:ext uri="{FF2B5EF4-FFF2-40B4-BE49-F238E27FC236}">
                <a16:creationId xmlns:a16="http://schemas.microsoft.com/office/drawing/2014/main" id="{48F0AAB4-EF9B-123A-AE84-74818B2A6401}"/>
              </a:ext>
            </a:extLst>
          </p:cNvPr>
          <p:cNvSpPr txBox="1"/>
          <p:nvPr/>
        </p:nvSpPr>
        <p:spPr>
          <a:xfrm>
            <a:off x="9263269" y="3246783"/>
            <a:ext cx="914400" cy="369332"/>
          </a:xfrm>
          <a:prstGeom prst="rect">
            <a:avLst/>
          </a:prstGeom>
          <a:noFill/>
        </p:spPr>
        <p:txBody>
          <a:bodyPr wrap="square" rtlCol="0">
            <a:spAutoFit/>
          </a:bodyPr>
          <a:lstStyle/>
          <a:p>
            <a:r>
              <a:rPr lang="en-US" dirty="0"/>
              <a:t>5</a:t>
            </a:r>
          </a:p>
        </p:txBody>
      </p:sp>
      <p:sp>
        <p:nvSpPr>
          <p:cNvPr id="56" name="TextBox 55">
            <a:extLst>
              <a:ext uri="{FF2B5EF4-FFF2-40B4-BE49-F238E27FC236}">
                <a16:creationId xmlns:a16="http://schemas.microsoft.com/office/drawing/2014/main" id="{17587B75-DEA6-FA50-2CB4-55094B6D8F4C}"/>
              </a:ext>
            </a:extLst>
          </p:cNvPr>
          <p:cNvSpPr txBox="1"/>
          <p:nvPr/>
        </p:nvSpPr>
        <p:spPr>
          <a:xfrm>
            <a:off x="927652" y="4901831"/>
            <a:ext cx="1113173" cy="369332"/>
          </a:xfrm>
          <a:prstGeom prst="rect">
            <a:avLst/>
          </a:prstGeom>
          <a:noFill/>
        </p:spPr>
        <p:txBody>
          <a:bodyPr wrap="square" rtlCol="0">
            <a:spAutoFit/>
          </a:bodyPr>
          <a:lstStyle/>
          <a:p>
            <a:r>
              <a:rPr lang="en-US" dirty="0"/>
              <a:t>6</a:t>
            </a:r>
          </a:p>
        </p:txBody>
      </p:sp>
      <p:sp>
        <p:nvSpPr>
          <p:cNvPr id="57" name="TextBox 56">
            <a:extLst>
              <a:ext uri="{FF2B5EF4-FFF2-40B4-BE49-F238E27FC236}">
                <a16:creationId xmlns:a16="http://schemas.microsoft.com/office/drawing/2014/main" id="{B2F2023B-5C9E-9891-F090-003E49507EB6}"/>
              </a:ext>
            </a:extLst>
          </p:cNvPr>
          <p:cNvSpPr txBox="1"/>
          <p:nvPr/>
        </p:nvSpPr>
        <p:spPr>
          <a:xfrm>
            <a:off x="2849218" y="4901831"/>
            <a:ext cx="1007162" cy="369332"/>
          </a:xfrm>
          <a:prstGeom prst="rect">
            <a:avLst/>
          </a:prstGeom>
          <a:noFill/>
        </p:spPr>
        <p:txBody>
          <a:bodyPr wrap="square" rtlCol="0">
            <a:spAutoFit/>
          </a:bodyPr>
          <a:lstStyle/>
          <a:p>
            <a:r>
              <a:rPr lang="en-US" dirty="0"/>
              <a:t>3, 4</a:t>
            </a:r>
          </a:p>
        </p:txBody>
      </p:sp>
      <p:graphicFrame>
        <p:nvGraphicFramePr>
          <p:cNvPr id="58" name="Table 58">
            <a:extLst>
              <a:ext uri="{FF2B5EF4-FFF2-40B4-BE49-F238E27FC236}">
                <a16:creationId xmlns:a16="http://schemas.microsoft.com/office/drawing/2014/main" id="{2AB4CB4F-B814-EEDE-FFF6-C933F936072C}"/>
              </a:ext>
            </a:extLst>
          </p:cNvPr>
          <p:cNvGraphicFramePr>
            <a:graphicFrameLocks noGrp="1"/>
          </p:cNvGraphicFramePr>
          <p:nvPr>
            <p:extLst>
              <p:ext uri="{D42A27DB-BD31-4B8C-83A1-F6EECF244321}">
                <p14:modId xmlns:p14="http://schemas.microsoft.com/office/powerpoint/2010/main" val="3232575173"/>
              </p:ext>
            </p:extLst>
          </p:nvPr>
        </p:nvGraphicFramePr>
        <p:xfrm>
          <a:off x="8130203" y="4134091"/>
          <a:ext cx="3664232" cy="2595880"/>
        </p:xfrm>
        <a:graphic>
          <a:graphicData uri="http://schemas.openxmlformats.org/drawingml/2006/table">
            <a:tbl>
              <a:tblPr firstRow="1" bandRow="1">
                <a:tableStyleId>{5C22544A-7EE6-4342-B048-85BDC9FD1C3A}</a:tableStyleId>
              </a:tblPr>
              <a:tblGrid>
                <a:gridCol w="841519">
                  <a:extLst>
                    <a:ext uri="{9D8B030D-6E8A-4147-A177-3AD203B41FA5}">
                      <a16:colId xmlns:a16="http://schemas.microsoft.com/office/drawing/2014/main" val="94343743"/>
                    </a:ext>
                  </a:extLst>
                </a:gridCol>
                <a:gridCol w="2822713">
                  <a:extLst>
                    <a:ext uri="{9D8B030D-6E8A-4147-A177-3AD203B41FA5}">
                      <a16:colId xmlns:a16="http://schemas.microsoft.com/office/drawing/2014/main" val="1918096622"/>
                    </a:ext>
                  </a:extLst>
                </a:gridCol>
              </a:tblGrid>
              <a:tr h="370840">
                <a:tc>
                  <a:txBody>
                    <a:bodyPr/>
                    <a:lstStyle/>
                    <a:p>
                      <a:r>
                        <a:rPr lang="en-US" dirty="0"/>
                        <a:t>SR NO</a:t>
                      </a:r>
                    </a:p>
                  </a:txBody>
                  <a:tcPr/>
                </a:tc>
                <a:tc>
                  <a:txBody>
                    <a:bodyPr/>
                    <a:lstStyle/>
                    <a:p>
                      <a:r>
                        <a:rPr lang="en-US" dirty="0"/>
                        <a:t>SPECIFICATION</a:t>
                      </a:r>
                    </a:p>
                  </a:txBody>
                  <a:tcPr/>
                </a:tc>
                <a:extLst>
                  <a:ext uri="{0D108BD9-81ED-4DB2-BD59-A6C34878D82A}">
                    <a16:rowId xmlns:a16="http://schemas.microsoft.com/office/drawing/2014/main" val="3508008734"/>
                  </a:ext>
                </a:extLst>
              </a:tr>
              <a:tr h="370840">
                <a:tc>
                  <a:txBody>
                    <a:bodyPr/>
                    <a:lstStyle/>
                    <a:p>
                      <a:r>
                        <a:rPr lang="en-US" dirty="0"/>
                        <a:t>1</a:t>
                      </a:r>
                    </a:p>
                  </a:txBody>
                  <a:tcPr/>
                </a:tc>
                <a:tc>
                  <a:txBody>
                    <a:bodyPr/>
                    <a:lstStyle/>
                    <a:p>
                      <a:r>
                        <a:rPr lang="en-US" dirty="0"/>
                        <a:t>SENSING ELEMENT</a:t>
                      </a:r>
                    </a:p>
                  </a:txBody>
                  <a:tcPr/>
                </a:tc>
                <a:extLst>
                  <a:ext uri="{0D108BD9-81ED-4DB2-BD59-A6C34878D82A}">
                    <a16:rowId xmlns:a16="http://schemas.microsoft.com/office/drawing/2014/main" val="1797730462"/>
                  </a:ext>
                </a:extLst>
              </a:tr>
              <a:tr h="370840">
                <a:tc>
                  <a:txBody>
                    <a:bodyPr/>
                    <a:lstStyle/>
                    <a:p>
                      <a:r>
                        <a:rPr lang="en-US" dirty="0"/>
                        <a:t>2</a:t>
                      </a:r>
                    </a:p>
                  </a:txBody>
                  <a:tcPr/>
                </a:tc>
                <a:tc>
                  <a:txBody>
                    <a:bodyPr/>
                    <a:lstStyle/>
                    <a:p>
                      <a:r>
                        <a:rPr lang="en-US" dirty="0"/>
                        <a:t>VARIABLE CONVERTOR</a:t>
                      </a:r>
                    </a:p>
                  </a:txBody>
                  <a:tcPr/>
                </a:tc>
                <a:extLst>
                  <a:ext uri="{0D108BD9-81ED-4DB2-BD59-A6C34878D82A}">
                    <a16:rowId xmlns:a16="http://schemas.microsoft.com/office/drawing/2014/main" val="3955155857"/>
                  </a:ext>
                </a:extLst>
              </a:tr>
              <a:tr h="370840">
                <a:tc>
                  <a:txBody>
                    <a:bodyPr/>
                    <a:lstStyle/>
                    <a:p>
                      <a:r>
                        <a:rPr lang="en-US" dirty="0"/>
                        <a:t>3</a:t>
                      </a:r>
                    </a:p>
                  </a:txBody>
                  <a:tcPr/>
                </a:tc>
                <a:tc>
                  <a:txBody>
                    <a:bodyPr/>
                    <a:lstStyle/>
                    <a:p>
                      <a:r>
                        <a:rPr lang="en-US" dirty="0"/>
                        <a:t>DATA TRANSMITTER</a:t>
                      </a:r>
                    </a:p>
                  </a:txBody>
                  <a:tcPr/>
                </a:tc>
                <a:extLst>
                  <a:ext uri="{0D108BD9-81ED-4DB2-BD59-A6C34878D82A}">
                    <a16:rowId xmlns:a16="http://schemas.microsoft.com/office/drawing/2014/main" val="1440570659"/>
                  </a:ext>
                </a:extLst>
              </a:tr>
              <a:tr h="370840">
                <a:tc>
                  <a:txBody>
                    <a:bodyPr/>
                    <a:lstStyle/>
                    <a:p>
                      <a:r>
                        <a:rPr lang="en-US" dirty="0"/>
                        <a:t>4</a:t>
                      </a:r>
                    </a:p>
                  </a:txBody>
                  <a:tcPr/>
                </a:tc>
                <a:tc>
                  <a:txBody>
                    <a:bodyPr/>
                    <a:lstStyle/>
                    <a:p>
                      <a:r>
                        <a:rPr lang="en-US" dirty="0"/>
                        <a:t>DATA MANIPULATOR</a:t>
                      </a:r>
                    </a:p>
                  </a:txBody>
                  <a:tcPr/>
                </a:tc>
                <a:extLst>
                  <a:ext uri="{0D108BD9-81ED-4DB2-BD59-A6C34878D82A}">
                    <a16:rowId xmlns:a16="http://schemas.microsoft.com/office/drawing/2014/main" val="1998279497"/>
                  </a:ext>
                </a:extLst>
              </a:tr>
              <a:tr h="370840">
                <a:tc>
                  <a:txBody>
                    <a:bodyPr/>
                    <a:lstStyle/>
                    <a:p>
                      <a:r>
                        <a:rPr lang="en-US" dirty="0"/>
                        <a:t>5</a:t>
                      </a:r>
                    </a:p>
                  </a:txBody>
                  <a:tcPr/>
                </a:tc>
                <a:tc>
                  <a:txBody>
                    <a:bodyPr/>
                    <a:lstStyle/>
                    <a:p>
                      <a:r>
                        <a:rPr lang="en-US" dirty="0"/>
                        <a:t>DATA REPRESENTOR</a:t>
                      </a:r>
                    </a:p>
                  </a:txBody>
                  <a:tcPr/>
                </a:tc>
                <a:extLst>
                  <a:ext uri="{0D108BD9-81ED-4DB2-BD59-A6C34878D82A}">
                    <a16:rowId xmlns:a16="http://schemas.microsoft.com/office/drawing/2014/main" val="3131643120"/>
                  </a:ext>
                </a:extLst>
              </a:tr>
              <a:tr h="370840">
                <a:tc>
                  <a:txBody>
                    <a:bodyPr/>
                    <a:lstStyle/>
                    <a:p>
                      <a:r>
                        <a:rPr lang="en-US" dirty="0"/>
                        <a:t>6</a:t>
                      </a:r>
                    </a:p>
                  </a:txBody>
                  <a:tcPr/>
                </a:tc>
                <a:tc>
                  <a:txBody>
                    <a:bodyPr/>
                    <a:lstStyle/>
                    <a:p>
                      <a:r>
                        <a:rPr lang="en-US" dirty="0"/>
                        <a:t>SUPPLY MANIPULATOR</a:t>
                      </a:r>
                    </a:p>
                  </a:txBody>
                  <a:tcPr/>
                </a:tc>
                <a:extLst>
                  <a:ext uri="{0D108BD9-81ED-4DB2-BD59-A6C34878D82A}">
                    <a16:rowId xmlns:a16="http://schemas.microsoft.com/office/drawing/2014/main" val="366445525"/>
                  </a:ext>
                </a:extLst>
              </a:tr>
            </a:tbl>
          </a:graphicData>
        </a:graphic>
      </p:graphicFrame>
    </p:spTree>
    <p:extLst>
      <p:ext uri="{BB962C8B-B14F-4D97-AF65-F5344CB8AC3E}">
        <p14:creationId xmlns:p14="http://schemas.microsoft.com/office/powerpoint/2010/main" val="295390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46C47-BE43-AF05-0676-8441481F4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556" y="1007165"/>
            <a:ext cx="9978887" cy="5344767"/>
          </a:xfrm>
          <a:prstGeom prst="rect">
            <a:avLst/>
          </a:prstGeom>
        </p:spPr>
      </p:pic>
      <p:sp>
        <p:nvSpPr>
          <p:cNvPr id="4" name="TextBox 3">
            <a:extLst>
              <a:ext uri="{FF2B5EF4-FFF2-40B4-BE49-F238E27FC236}">
                <a16:creationId xmlns:a16="http://schemas.microsoft.com/office/drawing/2014/main" id="{0B0044BB-F0ED-1262-59B6-2B994A21563F}"/>
              </a:ext>
            </a:extLst>
          </p:cNvPr>
          <p:cNvSpPr txBox="1"/>
          <p:nvPr/>
        </p:nvSpPr>
        <p:spPr>
          <a:xfrm>
            <a:off x="1106556" y="0"/>
            <a:ext cx="10144540" cy="769441"/>
          </a:xfrm>
          <a:prstGeom prst="rect">
            <a:avLst/>
          </a:prstGeom>
          <a:noFill/>
        </p:spPr>
        <p:txBody>
          <a:bodyPr wrap="square" rtlCol="0">
            <a:spAutoFit/>
          </a:bodyPr>
          <a:lstStyle/>
          <a:p>
            <a:pPr algn="ctr"/>
            <a:r>
              <a:rPr lang="en-US" sz="4400" dirty="0">
                <a:latin typeface="Algerian" panose="04020705040A02060702" pitchFamily="82" charset="0"/>
              </a:rPr>
              <a:t>Circuit Diagram</a:t>
            </a:r>
          </a:p>
        </p:txBody>
      </p:sp>
    </p:spTree>
    <p:extLst>
      <p:ext uri="{BB962C8B-B14F-4D97-AF65-F5344CB8AC3E}">
        <p14:creationId xmlns:p14="http://schemas.microsoft.com/office/powerpoint/2010/main" val="230793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16B0-76D8-8896-6AE1-7F952AF571DE}"/>
              </a:ext>
            </a:extLst>
          </p:cNvPr>
          <p:cNvSpPr>
            <a:spLocks noGrp="1"/>
          </p:cNvSpPr>
          <p:nvPr>
            <p:ph type="title"/>
          </p:nvPr>
        </p:nvSpPr>
        <p:spPr/>
        <p:txBody>
          <a:bodyPr/>
          <a:lstStyle/>
          <a:p>
            <a:pPr algn="ctr"/>
            <a:r>
              <a:rPr lang="en-US" b="1" u="sng" dirty="0">
                <a:latin typeface="Algerian" panose="04020705040A02060702" pitchFamily="82" charset="0"/>
              </a:rPr>
              <a:t>CIRCUIT VIDEO</a:t>
            </a:r>
          </a:p>
        </p:txBody>
      </p:sp>
      <p:pic>
        <p:nvPicPr>
          <p:cNvPr id="3" name="WhatsApp Video 2023-02-16 at 6.58.07 PM">
            <a:hlinkClick r:id="" action="ppaction://media"/>
            <a:extLst>
              <a:ext uri="{FF2B5EF4-FFF2-40B4-BE49-F238E27FC236}">
                <a16:creationId xmlns:a16="http://schemas.microsoft.com/office/drawing/2014/main" id="{71F20883-A51E-8FEE-646B-2338901938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2782" y="2065867"/>
            <a:ext cx="8831329" cy="4130702"/>
          </a:xfrm>
          <a:prstGeom prst="rect">
            <a:avLst/>
          </a:prstGeom>
        </p:spPr>
      </p:pic>
    </p:spTree>
    <p:extLst>
      <p:ext uri="{BB962C8B-B14F-4D97-AF65-F5344CB8AC3E}">
        <p14:creationId xmlns:p14="http://schemas.microsoft.com/office/powerpoint/2010/main" val="26452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5F24-60BC-829E-3940-CFA97BA642DE}"/>
              </a:ext>
            </a:extLst>
          </p:cNvPr>
          <p:cNvSpPr>
            <a:spLocks noGrp="1"/>
          </p:cNvSpPr>
          <p:nvPr>
            <p:ph type="title"/>
          </p:nvPr>
        </p:nvSpPr>
        <p:spPr/>
        <p:txBody>
          <a:bodyPr/>
          <a:lstStyle/>
          <a:p>
            <a:pPr algn="ctr"/>
            <a:r>
              <a:rPr lang="en-US" b="1" u="sng" dirty="0">
                <a:latin typeface="Algerian" panose="04020705040A02060702" pitchFamily="82" charset="0"/>
              </a:rPr>
              <a:t>Conclusion and Applications</a:t>
            </a:r>
          </a:p>
        </p:txBody>
      </p:sp>
      <p:sp>
        <p:nvSpPr>
          <p:cNvPr id="3" name="Content Placeholder 2">
            <a:extLst>
              <a:ext uri="{FF2B5EF4-FFF2-40B4-BE49-F238E27FC236}">
                <a16:creationId xmlns:a16="http://schemas.microsoft.com/office/drawing/2014/main" id="{5A62F2EE-1871-C578-8173-AA2A0A17DC56}"/>
              </a:ext>
            </a:extLst>
          </p:cNvPr>
          <p:cNvSpPr>
            <a:spLocks noGrp="1"/>
          </p:cNvSpPr>
          <p:nvPr>
            <p:ph idx="1"/>
          </p:nvPr>
        </p:nvSpPr>
        <p:spPr/>
        <p:txBody>
          <a:bodyPr>
            <a:normAutofit/>
          </a:bodyPr>
          <a:lstStyle/>
          <a:p>
            <a:pPr>
              <a:buFont typeface="Wingdings" panose="05000000000000000000" pitchFamily="2" charset="2"/>
              <a:buChar char="Ø"/>
            </a:pPr>
            <a:r>
              <a:rPr lang="en-US" sz="2400" dirty="0"/>
              <a:t>A frugal solution is given to determine the soil moisture in terms of the water column present in the soil</a:t>
            </a:r>
          </a:p>
          <a:p>
            <a:pPr>
              <a:buFont typeface="Wingdings" panose="05000000000000000000" pitchFamily="2" charset="2"/>
              <a:buChar char="Ø"/>
            </a:pPr>
            <a:r>
              <a:rPr lang="en-US" sz="2400" dirty="0"/>
              <a:t>It will help to efficiently use the water and energy resources</a:t>
            </a:r>
          </a:p>
          <a:p>
            <a:pPr>
              <a:buFont typeface="Wingdings" panose="05000000000000000000" pitchFamily="2" charset="2"/>
              <a:buChar char="Ø"/>
            </a:pPr>
            <a:r>
              <a:rPr lang="en-US" sz="2400" dirty="0"/>
              <a:t>Also it will help farmer to reduce his / her efforts and wastage of time</a:t>
            </a:r>
          </a:p>
          <a:p>
            <a:pPr>
              <a:buFont typeface="Wingdings" panose="05000000000000000000" pitchFamily="2" charset="2"/>
              <a:buChar char="Ø"/>
            </a:pPr>
            <a:r>
              <a:rPr lang="en-US" sz="2400" dirty="0"/>
              <a:t>It will help to increase productivity of crops </a:t>
            </a:r>
          </a:p>
          <a:p>
            <a:pPr>
              <a:buFont typeface="Wingdings" panose="05000000000000000000" pitchFamily="2" charset="2"/>
              <a:buChar char="Ø"/>
            </a:pPr>
            <a:r>
              <a:rPr lang="en-US" sz="2400" dirty="0"/>
              <a:t>It will reduce soil erosion and maintain soil fertility…</a:t>
            </a:r>
          </a:p>
        </p:txBody>
      </p:sp>
    </p:spTree>
    <p:extLst>
      <p:ext uri="{BB962C8B-B14F-4D97-AF65-F5344CB8AC3E}">
        <p14:creationId xmlns:p14="http://schemas.microsoft.com/office/powerpoint/2010/main" val="2037252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185</TotalTime>
  <Words>430</Words>
  <Application>Microsoft Office PowerPoint</Application>
  <PresentationFormat>Widescreen</PresentationFormat>
  <Paragraphs>129</Paragraphs>
  <Slides>11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Arial</vt:lpstr>
      <vt:lpstr>Calibri</vt:lpstr>
      <vt:lpstr>Calibri Light</vt:lpstr>
      <vt:lpstr>Segoe Script</vt:lpstr>
      <vt:lpstr>Times New Roman</vt:lpstr>
      <vt:lpstr>Wingdings</vt:lpstr>
      <vt:lpstr>Celestial</vt:lpstr>
      <vt:lpstr>PowerPoint Presentation</vt:lpstr>
      <vt:lpstr>Problem Statement</vt:lpstr>
      <vt:lpstr>Bill of Materials</vt:lpstr>
      <vt:lpstr>Working Principle</vt:lpstr>
      <vt:lpstr>PowerPoint Presentation</vt:lpstr>
      <vt:lpstr>BLOCK DIAGRAM</vt:lpstr>
      <vt:lpstr>PowerPoint Presentation</vt:lpstr>
      <vt:lpstr>CIRCUIT VIDEO</vt:lpstr>
      <vt:lpstr>Conclusion and Applications</vt:lpstr>
      <vt:lpstr>References</vt:lpstr>
      <vt:lpstr>DHANYAVAAD  நன்ற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Bipul Mitra</dc:creator>
  <cp:lastModifiedBy>Bipul Mitra</cp:lastModifiedBy>
  <cp:revision>7</cp:revision>
  <dcterms:created xsi:type="dcterms:W3CDTF">2023-02-16T11:22:11Z</dcterms:created>
  <dcterms:modified xsi:type="dcterms:W3CDTF">2023-03-08T04:07:57Z</dcterms:modified>
</cp:coreProperties>
</file>